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8" r:id="rId3"/>
    <p:sldId id="280" r:id="rId5"/>
    <p:sldId id="308" r:id="rId6"/>
    <p:sldId id="309" r:id="rId7"/>
    <p:sldId id="282" r:id="rId8"/>
    <p:sldId id="283" r:id="rId9"/>
    <p:sldId id="310" r:id="rId10"/>
    <p:sldId id="285" r:id="rId11"/>
    <p:sldId id="286" r:id="rId12"/>
    <p:sldId id="311" r:id="rId13"/>
    <p:sldId id="312" r:id="rId14"/>
  </p:sldIdLst>
  <p:sldSz cx="10160000" cy="5715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4C"/>
    <a:srgbClr val="37BEDE"/>
    <a:srgbClr val="19547C"/>
    <a:srgbClr val="E55948"/>
    <a:srgbClr val="1683C6"/>
    <a:srgbClr val="F36A64"/>
    <a:srgbClr val="262626"/>
    <a:srgbClr val="E7E5E6"/>
    <a:srgbClr val="FAF5C8"/>
    <a:srgbClr val="FEF5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showGuides="1">
      <p:cViewPr varScale="1">
        <p:scale>
          <a:sx n="128" d="100"/>
          <a:sy n="128" d="100"/>
        </p:scale>
        <p:origin x="726" y="120"/>
      </p:cViewPr>
      <p:guideLst>
        <p:guide orient="horz" pos="1800"/>
        <p:guide pos="320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12.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6EEE2A-E1DA-431F-81A2-EDD56C375C3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A40415-9386-408E-9CCF-54F7835AD1E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A40415-9386-408E-9CCF-54F7835AD1E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62000" y="1775364"/>
            <a:ext cx="8636000" cy="1225021"/>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238500"/>
            <a:ext cx="71120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40BB7672-A38A-49A4-843D-607239B7AF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0BB7672-A38A-49A4-843D-607239B7AF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66000" y="190500"/>
            <a:ext cx="2286000" cy="406400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508002" y="190500"/>
            <a:ext cx="6688667" cy="406400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0BB7672-A38A-49A4-843D-607239B7AF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0BB7672-A38A-49A4-843D-607239B7AF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02570" y="3672426"/>
            <a:ext cx="8636000" cy="1135063"/>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02570" y="2422261"/>
            <a:ext cx="86360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40BB7672-A38A-49A4-843D-607239B7AF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CE74CF-356A-4169-9D6E-C5675D7456C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508000"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5164669"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40BB7672-A38A-49A4-843D-607239B7AF4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4CE74CF-356A-4169-9D6E-C5675D7456C1}"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08000" y="228865"/>
            <a:ext cx="9144000" cy="9525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508000" y="1279268"/>
            <a:ext cx="448909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508000" y="1812396"/>
            <a:ext cx="448909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5161145" y="1279268"/>
            <a:ext cx="4490861"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5161145" y="1812396"/>
            <a:ext cx="4490861"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40BB7672-A38A-49A4-843D-607239B7AF4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4CE74CF-356A-4169-9D6E-C5675D7456C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40BB7672-A38A-49A4-843D-607239B7AF4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4CE74CF-356A-4169-9D6E-C5675D7456C1}"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0BB7672-A38A-49A4-843D-607239B7AF4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4CE74CF-356A-4169-9D6E-C5675D7456C1}"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08006" y="227551"/>
            <a:ext cx="3342570" cy="968375"/>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972278" y="227542"/>
            <a:ext cx="5679722"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508006" y="1195920"/>
            <a:ext cx="3342570"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0BB7672-A38A-49A4-843D-607239B7AF4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4CE74CF-356A-4169-9D6E-C5675D7456C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91431" y="4000500"/>
            <a:ext cx="6096000" cy="472282"/>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991431" y="510646"/>
            <a:ext cx="60960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991431" y="4472782"/>
            <a:ext cx="60960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0BB7672-A38A-49A4-843D-607239B7AF4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4CE74CF-356A-4169-9D6E-C5675D7456C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08000" y="228865"/>
            <a:ext cx="9144000" cy="9525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508000" y="1333500"/>
            <a:ext cx="9144000" cy="3771636"/>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508002" y="5296968"/>
            <a:ext cx="2370667"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40BB7672-A38A-49A4-843D-607239B7AF42}" type="datetimeFigureOut">
              <a:rPr lang="zh-CN" altLang="en-US" smtClean="0"/>
            </a:fld>
            <a:endParaRPr lang="zh-CN" altLang="en-US"/>
          </a:p>
        </p:txBody>
      </p:sp>
      <p:sp>
        <p:nvSpPr>
          <p:cNvPr id="5" name="页脚占位符 4"/>
          <p:cNvSpPr>
            <a:spLocks noGrp="1"/>
          </p:cNvSpPr>
          <p:nvPr>
            <p:ph type="ftr" sz="quarter" idx="3"/>
          </p:nvPr>
        </p:nvSpPr>
        <p:spPr>
          <a:xfrm>
            <a:off x="3471338" y="5296968"/>
            <a:ext cx="3217333"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7281333" y="5296968"/>
            <a:ext cx="2370667"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64CE74CF-356A-4169-9D6E-C5675D7456C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1767647" y="440586"/>
            <a:ext cx="640080" cy="368300"/>
          </a:xfrm>
          <a:prstGeom prst="rect">
            <a:avLst/>
          </a:prstGeom>
          <a:no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黄伟</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custDataLst>
              <p:tags r:id="rId1"/>
            </p:custDataLst>
          </p:nvPr>
        </p:nvSpPr>
        <p:spPr>
          <a:xfrm>
            <a:off x="507365" y="1345565"/>
            <a:ext cx="8751570" cy="3829050"/>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l" fontAlgn="auto"/>
            <a:r>
              <a:rPr lang="zh-CN" altLang="en-US" b="1"/>
              <a:t>招生专业：学科教学（语文）</a:t>
            </a:r>
            <a:endParaRPr lang="zh-CN" altLang="en-US" b="1"/>
          </a:p>
          <a:p>
            <a:pPr indent="0" algn="l" fontAlgn="auto"/>
            <a:endParaRPr lang="zh-CN" altLang="en-US" b="1"/>
          </a:p>
          <a:p>
            <a:pPr indent="0" algn="l" fontAlgn="auto"/>
            <a:r>
              <a:rPr lang="zh-CN" altLang="en-US" b="1"/>
              <a:t>研究领域：中国古代文学，学科教学（语文）</a:t>
            </a:r>
            <a:endParaRPr lang="zh-CN" altLang="en-US" b="1"/>
          </a:p>
          <a:p>
            <a:pPr indent="0" algn="l" fontAlgn="auto"/>
            <a:endParaRPr lang="zh-CN" altLang="en-US" b="1"/>
          </a:p>
          <a:p>
            <a:pPr indent="0" algn="l" fontAlgn="auto"/>
            <a:r>
              <a:rPr lang="zh-CN" altLang="en-US" b="1"/>
              <a:t>个人简介：</a:t>
            </a:r>
            <a:endParaRPr lang="zh-CN" altLang="en-US" b="1"/>
          </a:p>
          <a:p>
            <a:pPr indent="0" algn="l" fontAlgn="auto"/>
            <a:r>
              <a:rPr lang="zh-CN" altLang="en-US" b="1"/>
              <a:t>肇庆学院教授，文学博士，硕士研究生导师，肇庆学院学科带头人。本硕博分别毕业于湖南师范大学、西北师范大学、中山大学。主持国家社科基金艺术学项目1项、教育部人文社科项目2项、广东省社科规划基金项目2项，获广东省哲学社会科学优秀成果奖2项、肇庆市哲学社会科学优秀成果奖4项，获肇庆学院第六届教学名师奖。</a:t>
            </a:r>
            <a:endParaRPr lang="zh-CN" altLang="en-US" b="1"/>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1767647" y="440586"/>
            <a:ext cx="640080" cy="645160"/>
          </a:xfrm>
          <a:prstGeom prst="rect">
            <a:avLst/>
          </a:prstGeom>
          <a:noFill/>
        </p:spPr>
        <p:txBody>
          <a:bodyPr wrap="none" rtlCol="0">
            <a:spAutoFit/>
          </a:bodyPr>
          <a:lstStyle/>
          <a:p>
            <a:pPr algn="l"/>
            <a:r>
              <a:rPr lang="zh-CN" altLang="en-US" b="1" dirty="0">
                <a:solidFill>
                  <a:schemeClr val="bg1"/>
                </a:solidFill>
                <a:latin typeface="微软雅黑" panose="020B0503020204020204" pitchFamily="34" charset="-122"/>
                <a:ea typeface="微软雅黑" panose="020B0503020204020204" pitchFamily="34" charset="-122"/>
                <a:sym typeface="+mn-ea"/>
              </a:rPr>
              <a:t>温艳</a:t>
            </a:r>
            <a:endParaRPr lang="zh-CN" altLang="en-US" b="1" dirty="0">
              <a:solidFill>
                <a:schemeClr val="bg1"/>
              </a:solidFill>
              <a:latin typeface="微软雅黑" panose="020B0503020204020204" pitchFamily="34" charset="-122"/>
              <a:ea typeface="微软雅黑" panose="020B0503020204020204" pitchFamily="34" charset="-122"/>
            </a:endParaRPr>
          </a:p>
          <a:p>
            <a:pPr algn="l"/>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custDataLst>
              <p:tags r:id="rId1"/>
            </p:custDataLst>
          </p:nvPr>
        </p:nvSpPr>
        <p:spPr>
          <a:xfrm>
            <a:off x="508000" y="1317625"/>
            <a:ext cx="8750300" cy="3871595"/>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dirty="0">
                <a:sym typeface="+mn-ea"/>
              </a:rPr>
              <a:t>招生专业：学科教学（语文）</a:t>
            </a:r>
            <a:endParaRPr lang="zh-CN" altLang="en-US" b="1" dirty="0"/>
          </a:p>
          <a:p>
            <a:pPr algn="l"/>
            <a:endParaRPr lang="zh-CN" altLang="en-US" b="1" dirty="0"/>
          </a:p>
          <a:p>
            <a:pPr algn="l"/>
            <a:r>
              <a:rPr lang="zh-CN" altLang="en-US" b="1" dirty="0">
                <a:sym typeface="+mn-ea"/>
              </a:rPr>
              <a:t>研究领域：中国古代文学、学科教学（语文）</a:t>
            </a:r>
            <a:endParaRPr lang="zh-CN" altLang="en-US" b="1" dirty="0"/>
          </a:p>
          <a:p>
            <a:pPr algn="l"/>
            <a:endParaRPr lang="zh-CN" altLang="en-US" b="1" dirty="0"/>
          </a:p>
          <a:p>
            <a:pPr algn="l"/>
            <a:r>
              <a:rPr lang="zh-CN" altLang="en-US" b="1" dirty="0">
                <a:sym typeface="+mn-ea"/>
              </a:rPr>
              <a:t>个人简介：</a:t>
            </a:r>
            <a:endParaRPr lang="zh-CN" altLang="en-US" b="1" dirty="0"/>
          </a:p>
          <a:p>
            <a:pPr algn="l"/>
            <a:r>
              <a:rPr lang="zh-CN" altLang="en-US" b="1">
                <a:sym typeface="+mn-ea"/>
              </a:rPr>
              <a:t>江西</a:t>
            </a:r>
            <a:r>
              <a:rPr lang="zh-CN" altLang="en-US" b="1" dirty="0">
                <a:sym typeface="+mn-ea"/>
              </a:rPr>
              <a:t>新余人，文学博士，肇庆学院副教授，硕士生导师。在《历史文献研究》《中西新人文》《科技管理研究》《青海师范大学学报》等刊物发表论文十多篇，分别获得两个省部级项目和三个市厅级项目，两次获得肇庆市哲学社科优秀成果三等奖，肇庆学院个人科研成果三等奖和肇庆学院教师教学创新三等奖。</a:t>
            </a:r>
            <a:endParaRPr lang="zh-CN" altLang="en-US" b="1" dirty="0"/>
          </a:p>
          <a:p>
            <a:pPr indent="0" algn="l" fontAlgn="auto"/>
            <a:endParaRPr lang="zh-CN" altLang="en-US" b="1" dirty="0"/>
          </a:p>
        </p:txBody>
      </p:sp>
    </p:spTree>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1767647" y="440586"/>
            <a:ext cx="868680" cy="645160"/>
          </a:xfrm>
          <a:prstGeom prst="rect">
            <a:avLst/>
          </a:prstGeom>
          <a:noFill/>
        </p:spPr>
        <p:txBody>
          <a:bodyPr wrap="none" rtlCol="0">
            <a:spAutoFit/>
          </a:bodyPr>
          <a:lstStyle/>
          <a:p>
            <a:pPr algn="l"/>
            <a:r>
              <a:rPr lang="zh-CN" altLang="en-US" b="1" dirty="0">
                <a:solidFill>
                  <a:schemeClr val="bg1"/>
                </a:solidFill>
                <a:latin typeface="微软雅黑" panose="020B0503020204020204" pitchFamily="34" charset="-122"/>
                <a:ea typeface="微软雅黑" panose="020B0503020204020204" pitchFamily="34" charset="-122"/>
                <a:sym typeface="+mn-ea"/>
              </a:rPr>
              <a:t>梁沛好</a:t>
            </a:r>
            <a:endParaRPr lang="zh-CN" altLang="en-US" b="1" dirty="0">
              <a:solidFill>
                <a:schemeClr val="bg1"/>
              </a:solidFill>
              <a:latin typeface="微软雅黑" panose="020B0503020204020204" pitchFamily="34" charset="-122"/>
              <a:ea typeface="微软雅黑" panose="020B0503020204020204" pitchFamily="34" charset="-122"/>
            </a:endParaRPr>
          </a:p>
          <a:p>
            <a:pPr algn="l"/>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custDataLst>
              <p:tags r:id="rId1"/>
            </p:custDataLst>
          </p:nvPr>
        </p:nvSpPr>
        <p:spPr>
          <a:xfrm>
            <a:off x="508000" y="1317625"/>
            <a:ext cx="8750300" cy="3871595"/>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ym typeface="+mn-ea"/>
              </a:rPr>
              <a:t>招生专业：学科教学（语文）</a:t>
            </a:r>
            <a:endParaRPr lang="zh-CN" altLang="en-US" b="1"/>
          </a:p>
          <a:p>
            <a:pPr algn="l"/>
            <a:endParaRPr lang="zh-CN" altLang="en-US" b="1"/>
          </a:p>
          <a:p>
            <a:pPr algn="l"/>
            <a:r>
              <a:rPr lang="zh-CN" altLang="en-US" b="1">
                <a:sym typeface="+mn-ea"/>
              </a:rPr>
              <a:t>研究领域：</a:t>
            </a:r>
            <a:endParaRPr lang="zh-CN" altLang="en-US" b="1"/>
          </a:p>
          <a:p>
            <a:pPr algn="l"/>
            <a:r>
              <a:rPr lang="zh-CN" altLang="en-US" b="1">
                <a:sym typeface="+mn-ea"/>
              </a:rPr>
              <a:t>1.写作教学与心理学的跨学科研究；2.文学创作与心理学的跨学科研究；3. 传统文化与心理学的跨学科研究。</a:t>
            </a:r>
            <a:endParaRPr lang="zh-CN" altLang="en-US" b="1"/>
          </a:p>
          <a:p>
            <a:pPr algn="l"/>
            <a:endParaRPr lang="zh-CN" altLang="en-US" b="1"/>
          </a:p>
          <a:p>
            <a:pPr algn="l"/>
            <a:r>
              <a:rPr lang="zh-CN" altLang="en-US" b="1">
                <a:sym typeface="+mn-ea"/>
              </a:rPr>
              <a:t>个人简介：</a:t>
            </a:r>
            <a:endParaRPr lang="zh-CN" altLang="en-US" b="1"/>
          </a:p>
          <a:p>
            <a:pPr algn="l"/>
            <a:r>
              <a:rPr lang="zh-CN" altLang="en-US" b="1">
                <a:sym typeface="+mn-ea"/>
              </a:rPr>
              <a:t>肇庆学院副教授，肇庆市礼仪协会副会长，主持广东省教育科学传统文化与女性心理研究课题1 项，参与国家教育科学、教育部青少年教育心理研究课题2项，参与国家社科基金传统文化研究课题1项，发表论文40多篇，多次获广东省写作学会优秀论文一等奖和优秀科研成果奖，肇庆学院优秀教师示范课、 优秀教学成果、优秀班主任等奖项。</a:t>
            </a:r>
            <a:endParaRPr lang="zh-CN" altLang="en-US" b="1"/>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1767647" y="440586"/>
            <a:ext cx="868680" cy="368300"/>
          </a:xfrm>
          <a:prstGeom prst="rect">
            <a:avLst/>
          </a:prstGeom>
          <a:noFill/>
        </p:spPr>
        <p:txBody>
          <a:bodyPr wrap="none" rtlCol="0">
            <a:spAutoFit/>
          </a:bodyPr>
          <a:lstStyle/>
          <a:p>
            <a:pPr algn="l"/>
            <a:r>
              <a:rPr lang="zh-CN" altLang="en-US" b="1" dirty="0">
                <a:solidFill>
                  <a:schemeClr val="bg1"/>
                </a:solidFill>
                <a:latin typeface="微软雅黑" panose="020B0503020204020204" pitchFamily="34" charset="-122"/>
                <a:ea typeface="微软雅黑" panose="020B0503020204020204" pitchFamily="34" charset="-122"/>
              </a:rPr>
              <a:t>杨红军</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custDataLst>
              <p:tags r:id="rId1"/>
            </p:custDataLst>
          </p:nvPr>
        </p:nvSpPr>
        <p:spPr>
          <a:xfrm>
            <a:off x="508635" y="1345565"/>
            <a:ext cx="8750300" cy="3829050"/>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l" fontAlgn="auto"/>
            <a:r>
              <a:rPr lang="zh-CN" altLang="en-US" b="1"/>
              <a:t>招生专业：学科教学（语文）</a:t>
            </a:r>
            <a:endParaRPr lang="zh-CN" altLang="en-US" b="1"/>
          </a:p>
          <a:p>
            <a:pPr indent="0" algn="l" fontAlgn="auto"/>
            <a:endParaRPr lang="zh-CN" altLang="en-US" b="1"/>
          </a:p>
          <a:p>
            <a:pPr indent="0" algn="l" fontAlgn="auto"/>
            <a:r>
              <a:rPr lang="zh-CN" altLang="en-US" b="1"/>
              <a:t>研究领域：中国现当代文学</a:t>
            </a:r>
            <a:endParaRPr lang="zh-CN" altLang="en-US" b="1"/>
          </a:p>
          <a:p>
            <a:pPr indent="0" algn="l" fontAlgn="auto"/>
            <a:endParaRPr lang="zh-CN" altLang="en-US" b="1"/>
          </a:p>
          <a:p>
            <a:pPr indent="0" algn="l" fontAlgn="auto"/>
            <a:r>
              <a:rPr lang="zh-CN" altLang="en-US" b="1"/>
              <a:t>个人简介：</a:t>
            </a:r>
            <a:endParaRPr lang="zh-CN" altLang="en-US" b="1"/>
          </a:p>
          <a:p>
            <a:pPr indent="0" algn="l" fontAlgn="auto"/>
            <a:r>
              <a:rPr lang="zh-CN" altLang="en-US" b="1"/>
              <a:t>暨南大学中国现当代文学专业博士，中国文学教授，主持国家社会基金后期资助项目一项，公开发表学科专业论文30余篇，兼职广东省写作学会副会长，广东省中小学教师发展中心语文教育委员会(第二届 )副主任，广东省忻州六祖文化研究会名誉会长。</a:t>
            </a:r>
            <a:endParaRPr lang="zh-CN" altLang="en-US" b="1"/>
          </a:p>
        </p:txBody>
      </p:sp>
    </p:spTree>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1767647" y="440586"/>
            <a:ext cx="868680" cy="368300"/>
          </a:xfrm>
          <a:prstGeom prst="rect">
            <a:avLst/>
          </a:prstGeom>
          <a:noFill/>
        </p:spPr>
        <p:txBody>
          <a:bodyPr wrap="none" rtlCol="0">
            <a:spAutoFit/>
          </a:bodyPr>
          <a:lstStyle/>
          <a:p>
            <a:pPr algn="l"/>
            <a:r>
              <a:rPr lang="zh-CN" altLang="en-US" b="1" dirty="0">
                <a:solidFill>
                  <a:schemeClr val="bg1"/>
                </a:solidFill>
                <a:latin typeface="微软雅黑" panose="020B0503020204020204" pitchFamily="34" charset="-122"/>
                <a:ea typeface="微软雅黑" panose="020B0503020204020204" pitchFamily="34" charset="-122"/>
                <a:sym typeface="+mn-ea"/>
              </a:rPr>
              <a:t>唐雪莹</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custDataLst>
              <p:tags r:id="rId1"/>
            </p:custDataLst>
          </p:nvPr>
        </p:nvSpPr>
        <p:spPr>
          <a:xfrm>
            <a:off x="508635" y="1057275"/>
            <a:ext cx="8750300" cy="4257675"/>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ym typeface="+mn-ea"/>
              </a:rPr>
              <a:t>招生专业：学科教学（语文）</a:t>
            </a:r>
            <a:endParaRPr lang="zh-CN" altLang="en-US" b="1"/>
          </a:p>
          <a:p>
            <a:pPr algn="l"/>
            <a:endParaRPr lang="zh-CN" altLang="en-US" b="1"/>
          </a:p>
          <a:p>
            <a:pPr algn="l"/>
            <a:r>
              <a:rPr lang="zh-CN" altLang="en-US" b="1">
                <a:sym typeface="+mn-ea"/>
              </a:rPr>
              <a:t>研究领域：中国古代文学，中国戏曲史</a:t>
            </a:r>
            <a:endParaRPr lang="zh-CN" altLang="en-US" b="1"/>
          </a:p>
          <a:p>
            <a:pPr algn="l"/>
            <a:endParaRPr lang="zh-CN" altLang="en-US" b="1"/>
          </a:p>
          <a:p>
            <a:pPr algn="l"/>
            <a:r>
              <a:rPr lang="zh-CN" altLang="en-US" b="1">
                <a:sym typeface="+mn-ea"/>
              </a:rPr>
              <a:t>个人简介：</a:t>
            </a:r>
            <a:endParaRPr lang="zh-CN" altLang="en-US" b="1"/>
          </a:p>
          <a:p>
            <a:pPr algn="l"/>
            <a:r>
              <a:rPr lang="zh-CN" altLang="en-US" b="1">
                <a:sym typeface="+mn-ea"/>
              </a:rPr>
              <a:t>肇庆学院教授，中山大学博士，华东师范大学博士后</a:t>
            </a:r>
            <a:endParaRPr lang="zh-CN" altLang="en-US" b="1"/>
          </a:p>
          <a:p>
            <a:pPr algn="l"/>
            <a:r>
              <a:rPr lang="zh-CN" altLang="en-US" b="1">
                <a:sym typeface="+mn-ea"/>
              </a:rPr>
              <a:t>广东省教指委委员、肇庆学院学术委员会委员</a:t>
            </a:r>
            <a:endParaRPr lang="zh-CN" altLang="en-US" b="1"/>
          </a:p>
          <a:p>
            <a:pPr algn="l"/>
            <a:r>
              <a:rPr lang="zh-CN" altLang="en-US" b="1">
                <a:sym typeface="+mn-ea"/>
              </a:rPr>
              <a:t>广东省“千百十”工程省级培养对象（第七批）</a:t>
            </a:r>
            <a:endParaRPr lang="zh-CN" altLang="en-US" b="1"/>
          </a:p>
          <a:p>
            <a:pPr algn="l"/>
            <a:r>
              <a:rPr lang="zh-CN" altLang="en-US" b="1">
                <a:sym typeface="+mn-ea"/>
              </a:rPr>
              <a:t>主持并完成国家社科基金后期资助项目、中国博士后科学基金项目一项、教育部社科项目、广东省高层次人才项目、广东省哲学社会科学“十二五”规划项目、广东省人文社科重点研究基地《国学教育与人文湾区建设》、广东省实验教学示范中心、广东省国学教育卓越人才培养计划项目等一系列科研项目</a:t>
            </a:r>
            <a:endParaRPr lang="zh-CN" altLang="en-US" b="1"/>
          </a:p>
          <a:p>
            <a:pPr algn="l"/>
            <a:r>
              <a:rPr lang="zh-CN" altLang="en-US" b="1">
                <a:sym typeface="+mn-ea"/>
              </a:rPr>
              <a:t>发表相关学术论文近30篇；出版学术专著2部；主编《国学经典作品导读》系列教材，参编教材2部。</a:t>
            </a:r>
            <a:endParaRPr lang="zh-CN" altLang="en-US" b="1"/>
          </a:p>
          <a:p>
            <a:pPr indent="0" algn="l" fontAlgn="auto"/>
            <a:endParaRPr lang="zh-CN" altLang="en-US" b="1"/>
          </a:p>
        </p:txBody>
      </p:sp>
    </p:spTree>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1767647" y="440586"/>
            <a:ext cx="868680" cy="368300"/>
          </a:xfrm>
          <a:prstGeom prst="rect">
            <a:avLst/>
          </a:prstGeom>
          <a:noFill/>
        </p:spPr>
        <p:txBody>
          <a:bodyPr wrap="none" rtlCol="0">
            <a:spAutoFit/>
          </a:bodyPr>
          <a:lstStyle/>
          <a:p>
            <a:pPr algn="l"/>
            <a:r>
              <a:rPr lang="zh-CN" altLang="en-US" b="1" dirty="0">
                <a:solidFill>
                  <a:schemeClr val="bg1"/>
                </a:solidFill>
                <a:latin typeface="微软雅黑" panose="020B0503020204020204" pitchFamily="34" charset="-122"/>
                <a:ea typeface="微软雅黑" panose="020B0503020204020204" pitchFamily="34" charset="-122"/>
                <a:sym typeface="+mn-ea"/>
              </a:rPr>
              <a:t>陈爱香</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custDataLst>
              <p:tags r:id="rId1"/>
            </p:custDataLst>
          </p:nvPr>
        </p:nvSpPr>
        <p:spPr>
          <a:xfrm>
            <a:off x="508635" y="986155"/>
            <a:ext cx="8750300" cy="4512310"/>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ym typeface="+mn-ea"/>
              </a:rPr>
              <a:t>招生专业：学科教学（语文）</a:t>
            </a:r>
            <a:endParaRPr lang="zh-CN" altLang="en-US" b="1"/>
          </a:p>
          <a:p>
            <a:pPr algn="l"/>
            <a:endParaRPr lang="zh-CN" altLang="en-US" b="1"/>
          </a:p>
          <a:p>
            <a:pPr algn="l"/>
            <a:r>
              <a:rPr lang="zh-CN" altLang="en-US" b="1">
                <a:sym typeface="+mn-ea"/>
              </a:rPr>
              <a:t>研究领域：世界文学与比较文学，俄罗斯文学</a:t>
            </a:r>
            <a:endParaRPr lang="zh-CN" altLang="en-US" b="1"/>
          </a:p>
          <a:p>
            <a:pPr algn="l"/>
            <a:endParaRPr lang="zh-CN" altLang="en-US" b="1"/>
          </a:p>
          <a:p>
            <a:pPr algn="l"/>
            <a:r>
              <a:rPr lang="zh-CN" altLang="en-US" b="1">
                <a:sym typeface="+mn-ea"/>
              </a:rPr>
              <a:t>个人简介：</a:t>
            </a:r>
            <a:endParaRPr lang="zh-CN" altLang="en-US" b="1"/>
          </a:p>
          <a:p>
            <a:pPr algn="l"/>
            <a:r>
              <a:rPr lang="zh-CN" altLang="en-US" b="1">
                <a:sym typeface="+mn-ea"/>
              </a:rPr>
              <a:t>肇庆学院教授，北京师范大学文学博士，广东外语外贸大学外国语言文学博士后</a:t>
            </a:r>
            <a:endParaRPr lang="zh-CN" altLang="en-US" b="1"/>
          </a:p>
          <a:p>
            <a:pPr algn="l"/>
            <a:r>
              <a:rPr lang="zh-CN" altLang="en-US" b="1">
                <a:sym typeface="+mn-ea"/>
              </a:rPr>
              <a:t>中国巴赫金研究会理事，俄罗斯文学研究会理事，肇庆市高层次人才（C类），获评肇庆学院教学名师，肇庆市优秀教师</a:t>
            </a:r>
            <a:endParaRPr lang="zh-CN" altLang="en-US" b="1"/>
          </a:p>
          <a:p>
            <a:pPr algn="l"/>
            <a:r>
              <a:rPr lang="zh-CN" altLang="en-US" b="1">
                <a:sym typeface="+mn-ea"/>
              </a:rPr>
              <a:t>先后在《外国文学》《俄罗斯文艺》《当代外国文学》《世界民族》《戏剧文学》等杂志发表论文20余篇。主持并完成国家社科基金项目1项、教育部人文社会科学研究青年基金项目1项、广东省哲学社会科学规划项目1项、广东高校优秀青年创新人才培养计划项目1项、中国博士后科学基金面上资助项目（一等资助）1项、中国博士后科学基金特别资助项目1项。</a:t>
            </a:r>
            <a:endParaRPr lang="zh-CN" altLang="en-US" b="1"/>
          </a:p>
          <a:p>
            <a:pPr algn="l"/>
            <a:r>
              <a:rPr lang="zh-CN" altLang="en-US" b="1">
                <a:sym typeface="+mn-ea"/>
              </a:rPr>
              <a:t>曾获肇庆学院第五届青年教师课堂教学竞赛一等奖、“肇庆学院陈伟南科研奖励基金”纵向科研立项奖一等奖等奖项。</a:t>
            </a:r>
            <a:endParaRPr lang="zh-CN" altLang="en-US" b="1"/>
          </a:p>
          <a:p>
            <a:pPr indent="0" algn="l" fontAlgn="auto"/>
            <a:endParaRPr lang="zh-CN" altLang="en-US" b="1"/>
          </a:p>
        </p:txBody>
      </p:sp>
    </p:spTree>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1767647" y="440586"/>
            <a:ext cx="868680" cy="368300"/>
          </a:xfrm>
          <a:prstGeom prst="rect">
            <a:avLst/>
          </a:prstGeom>
          <a:noFill/>
        </p:spPr>
        <p:txBody>
          <a:bodyPr wrap="none" rtlCol="0">
            <a:spAutoFit/>
          </a:bodyPr>
          <a:lstStyle/>
          <a:p>
            <a:pPr algn="l"/>
            <a:r>
              <a:rPr lang="zh-CN" altLang="en-US" b="1" dirty="0">
                <a:solidFill>
                  <a:schemeClr val="bg1"/>
                </a:solidFill>
                <a:latin typeface="微软雅黑" panose="020B0503020204020204" pitchFamily="34" charset="-122"/>
                <a:ea typeface="微软雅黑" panose="020B0503020204020204" pitchFamily="34" charset="-122"/>
              </a:rPr>
              <a:t>黎保荣</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custDataLst>
              <p:tags r:id="rId1"/>
            </p:custDataLst>
          </p:nvPr>
        </p:nvSpPr>
        <p:spPr>
          <a:xfrm>
            <a:off x="508635" y="1008380"/>
            <a:ext cx="8750300" cy="4401820"/>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l" fontAlgn="auto"/>
            <a:r>
              <a:rPr lang="zh-CN" altLang="en-US" b="1"/>
              <a:t>招生专业：学科教学（语文）</a:t>
            </a:r>
            <a:endParaRPr lang="zh-CN" altLang="en-US" b="1"/>
          </a:p>
          <a:p>
            <a:pPr indent="0" algn="l" fontAlgn="auto"/>
            <a:endParaRPr lang="zh-CN" altLang="en-US" b="1"/>
          </a:p>
          <a:p>
            <a:pPr indent="0" algn="l" fontAlgn="auto"/>
            <a:r>
              <a:rPr lang="zh-CN" altLang="en-US" b="1"/>
              <a:t>研究领域：中国现当代文学、学科语文</a:t>
            </a:r>
            <a:endParaRPr lang="zh-CN" altLang="en-US" b="1"/>
          </a:p>
          <a:p>
            <a:pPr indent="0" algn="l" fontAlgn="auto"/>
            <a:endParaRPr lang="zh-CN" altLang="en-US" b="1"/>
          </a:p>
          <a:p>
            <a:pPr indent="0" algn="l" fontAlgn="auto"/>
            <a:r>
              <a:rPr lang="zh-CN" altLang="en-US" b="1"/>
              <a:t>个人简介：</a:t>
            </a:r>
            <a:endParaRPr lang="zh-CN" altLang="en-US" b="1"/>
          </a:p>
          <a:p>
            <a:pPr indent="0" algn="l" fontAlgn="auto"/>
            <a:r>
              <a:rPr lang="zh-CN" altLang="en-US" b="1"/>
              <a:t>教育背景：暨南大学文学博士、四川大学博士后，肇庆学院教授</a:t>
            </a:r>
            <a:endParaRPr lang="zh-CN" altLang="en-US" b="1"/>
          </a:p>
          <a:p>
            <a:pPr indent="0" algn="l" fontAlgn="auto"/>
            <a:r>
              <a:rPr lang="zh-CN" altLang="en-US" b="1"/>
              <a:t>教科研主要成果：曾主持多项省部级以上项目。出版学术专著三部，曾在《文学评论》《中国现代文学研究丛刊》等权威、核心、CSSCI系统刊物发表论文数十篇，多篇被《新华文摘》《人大复印资料》《中国社会科学文摘》等重要文摘、年鉴转载或收录。</a:t>
            </a:r>
            <a:endParaRPr lang="zh-CN" altLang="en-US" b="1"/>
          </a:p>
          <a:p>
            <a:pPr indent="0" algn="l" fontAlgn="auto"/>
            <a:r>
              <a:rPr lang="zh-CN" altLang="en-US" b="1"/>
              <a:t>获奖情况：曾获中国文联第三届“啄木鸟杯”中国文艺评论优秀作品奖、广东省鲁迅文学艺术奖、省文艺评论推优一类扶持、省“南方评论”优秀学术奖一等奖等。获肇庆市优秀社科奖一等奖两项，肇庆学院科研十佳、社科奖一等奖三项等。获广东省师德先进个人、肇庆学院教学名师奖、校级创新科研团队负责人。</a:t>
            </a:r>
            <a:endParaRPr lang="zh-CN" altLang="en-US" b="1"/>
          </a:p>
          <a:p>
            <a:pPr indent="0" algn="l" fontAlgn="auto"/>
            <a:r>
              <a:rPr lang="zh-CN" altLang="en-US" b="1"/>
              <a:t>学术（社会）兼职情况：中国现代文学研究会、中国文艺评论家协会、中国鲁迅研究会的会员或理事、肇庆市文艺评论家协会主席，第四届广东省文学创作专业高级职称评审委员会专家。</a:t>
            </a:r>
            <a:endParaRPr lang="zh-CN" altLang="en-US" b="1"/>
          </a:p>
        </p:txBody>
      </p:sp>
    </p:spTree>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1767647" y="440586"/>
            <a:ext cx="868680" cy="368300"/>
          </a:xfrm>
          <a:prstGeom prst="rect">
            <a:avLst/>
          </a:prstGeom>
          <a:noFill/>
        </p:spPr>
        <p:txBody>
          <a:bodyPr wrap="none" rtlCol="0">
            <a:spAutoFit/>
          </a:bodyPr>
          <a:lstStyle/>
          <a:p>
            <a:pPr algn="l"/>
            <a:r>
              <a:rPr lang="zh-CN" altLang="en-US" b="1" dirty="0">
                <a:solidFill>
                  <a:schemeClr val="bg1"/>
                </a:solidFill>
                <a:latin typeface="微软雅黑" panose="020B0503020204020204" pitchFamily="34" charset="-122"/>
                <a:ea typeface="微软雅黑" panose="020B0503020204020204" pitchFamily="34" charset="-122"/>
              </a:rPr>
              <a:t>卢永和</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custDataLst>
              <p:tags r:id="rId1"/>
            </p:custDataLst>
          </p:nvPr>
        </p:nvSpPr>
        <p:spPr>
          <a:xfrm>
            <a:off x="508635" y="1345565"/>
            <a:ext cx="8750300" cy="3829050"/>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l" fontAlgn="auto"/>
            <a:r>
              <a:rPr lang="zh-CN" altLang="en-US" b="1"/>
              <a:t>招生专业：学科教学（语文）</a:t>
            </a:r>
            <a:endParaRPr lang="zh-CN" altLang="en-US" b="1"/>
          </a:p>
          <a:p>
            <a:pPr indent="0" algn="l" fontAlgn="auto"/>
            <a:endParaRPr lang="zh-CN" altLang="en-US" b="1"/>
          </a:p>
          <a:p>
            <a:pPr indent="0" algn="l" fontAlgn="auto"/>
            <a:r>
              <a:rPr lang="zh-CN" altLang="en-US" b="1"/>
              <a:t>研究领域：文艺理论与批评</a:t>
            </a:r>
            <a:endParaRPr lang="zh-CN" altLang="en-US" b="1"/>
          </a:p>
          <a:p>
            <a:pPr indent="0" algn="l" fontAlgn="auto"/>
            <a:endParaRPr lang="zh-CN" altLang="en-US" b="1"/>
          </a:p>
          <a:p>
            <a:pPr indent="0" algn="l" fontAlgn="auto"/>
            <a:r>
              <a:rPr lang="zh-CN" altLang="en-US" b="1"/>
              <a:t>个人简介：</a:t>
            </a:r>
            <a:endParaRPr lang="zh-CN" altLang="en-US" b="1"/>
          </a:p>
          <a:p>
            <a:pPr indent="0" algn="l" fontAlgn="auto"/>
            <a:r>
              <a:rPr lang="zh-CN" altLang="en-US" b="1"/>
              <a:t>中山大学文艺学专业博士，扬州大学中国语言文学博士后，肇庆学院教授。主持完成省部级课题4项；发表核心期刊论文17篇；出版专著1部。指导学生参加广东省本科师范生教学技能大赛获三等奖2人次。广东省“千百十工程”校级培养对象；获校级个人科研成果奖4项。曾担任广州大学学科语文教育硕士导师。</a:t>
            </a:r>
            <a:endParaRPr lang="zh-CN" altLang="en-US" b="1"/>
          </a:p>
        </p:txBody>
      </p:sp>
    </p:spTree>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1767647" y="440586"/>
            <a:ext cx="868680" cy="368300"/>
          </a:xfrm>
          <a:prstGeom prst="rect">
            <a:avLst/>
          </a:prstGeom>
          <a:noFill/>
        </p:spPr>
        <p:txBody>
          <a:bodyPr wrap="none" rtlCol="0">
            <a:spAutoFit/>
          </a:bodyPr>
          <a:lstStyle/>
          <a:p>
            <a:pPr algn="l"/>
            <a:r>
              <a:rPr lang="zh-CN" altLang="en-US" b="1" dirty="0">
                <a:solidFill>
                  <a:schemeClr val="bg1"/>
                </a:solidFill>
                <a:latin typeface="微软雅黑" panose="020B0503020204020204" pitchFamily="34" charset="-122"/>
                <a:ea typeface="微软雅黑" panose="020B0503020204020204" pitchFamily="34" charset="-122"/>
                <a:sym typeface="+mn-ea"/>
              </a:rPr>
              <a:t>苏文兰</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custDataLst>
              <p:tags r:id="rId1"/>
            </p:custDataLst>
          </p:nvPr>
        </p:nvSpPr>
        <p:spPr>
          <a:xfrm>
            <a:off x="507365" y="1345565"/>
            <a:ext cx="8751570" cy="3829050"/>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b="1">
                <a:sym typeface="+mn-ea"/>
              </a:rPr>
              <a:t>招生专业：学科教学（语文）</a:t>
            </a:r>
            <a:endParaRPr lang="zh-CN" altLang="en-US" b="1"/>
          </a:p>
          <a:p>
            <a:pPr algn="l"/>
            <a:endParaRPr lang="zh-CN" altLang="en-US" b="1"/>
          </a:p>
          <a:p>
            <a:pPr algn="l"/>
            <a:r>
              <a:rPr lang="zh-CN" altLang="en-US" b="1">
                <a:sym typeface="+mn-ea"/>
              </a:rPr>
              <a:t>研究领域：中国现当代文学，学科教学（语文）</a:t>
            </a:r>
            <a:endParaRPr lang="zh-CN" altLang="en-US" b="1"/>
          </a:p>
          <a:p>
            <a:pPr algn="l"/>
            <a:endParaRPr lang="zh-CN" altLang="en-US" b="1"/>
          </a:p>
          <a:p>
            <a:pPr algn="l"/>
            <a:r>
              <a:rPr lang="zh-CN" altLang="en-US" b="1">
                <a:sym typeface="+mn-ea"/>
              </a:rPr>
              <a:t>个人简介：</a:t>
            </a:r>
            <a:endParaRPr lang="zh-CN" altLang="en-US" b="1"/>
          </a:p>
          <a:p>
            <a:pPr algn="l"/>
            <a:r>
              <a:rPr lang="zh-CN" altLang="en-US" b="1">
                <a:sym typeface="+mn-ea"/>
              </a:rPr>
              <a:t>苏文兰，教授，学科教学（语文）硕士生导师，西北大学现当代文学硕士，暨南大学高级访问学者。从教31年。主要研究方向为中国现当代文学、学科教学（语文）。在CSSCI、中文核心等期刊发表论文30余篇，出版专著及教材两部。主持和参与省部级各级各类课题10余项。获肇庆市“哲学社会科学优秀成果奖”一等奖、三等奖，肇庆学院“优秀科研成果奖”“优秀教学成果奖”“教学十佳”等各类奖励18项。入选肇庆学院第三批高层次人才。兼任全国语文学习科学学会广东分会会员，广东中国文学学会会员。</a:t>
            </a:r>
            <a:endParaRPr lang="zh-CN" altLang="en-US" b="1"/>
          </a:p>
          <a:p>
            <a:pPr indent="0" algn="l" fontAlgn="auto"/>
            <a:endParaRPr lang="zh-CN" altLang="en-US" b="1"/>
          </a:p>
        </p:txBody>
      </p:sp>
    </p:spTree>
  </p:cSld>
  <p:clrMapOvr>
    <a:masterClrMapping/>
  </p:clrMapOvr>
  <p:transition spd="slow">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1767647" y="440586"/>
            <a:ext cx="640080" cy="368300"/>
          </a:xfrm>
          <a:prstGeom prst="rect">
            <a:avLst/>
          </a:prstGeom>
          <a:noFill/>
        </p:spPr>
        <p:txBody>
          <a:bodyPr wrap="none" rtlCol="0">
            <a:spAutoFit/>
          </a:bodyPr>
          <a:lstStyle/>
          <a:p>
            <a:pPr algn="l"/>
            <a:r>
              <a:rPr lang="zh-CN" altLang="en-US" b="1" dirty="0">
                <a:solidFill>
                  <a:schemeClr val="bg1"/>
                </a:solidFill>
                <a:latin typeface="微软雅黑" panose="020B0503020204020204" pitchFamily="34" charset="-122"/>
                <a:ea typeface="微软雅黑" panose="020B0503020204020204" pitchFamily="34" charset="-122"/>
              </a:rPr>
              <a:t>丁楹</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custDataLst>
              <p:tags r:id="rId1"/>
            </p:custDataLst>
          </p:nvPr>
        </p:nvSpPr>
        <p:spPr>
          <a:xfrm>
            <a:off x="508000" y="1317625"/>
            <a:ext cx="8750300" cy="3871595"/>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l" fontAlgn="auto"/>
            <a:r>
              <a:rPr lang="zh-CN" altLang="en-US" b="1"/>
              <a:t>招生专业：学科教学（语文）</a:t>
            </a:r>
            <a:endParaRPr lang="zh-CN" altLang="en-US" b="1"/>
          </a:p>
          <a:p>
            <a:pPr indent="0" algn="l" fontAlgn="auto"/>
            <a:endParaRPr lang="zh-CN" altLang="en-US" b="1"/>
          </a:p>
          <a:p>
            <a:pPr indent="0" algn="l" fontAlgn="auto"/>
            <a:r>
              <a:rPr lang="zh-CN" altLang="en-US" b="1"/>
              <a:t>研究领域：中国古代文学、学科教学（语文）</a:t>
            </a:r>
            <a:endParaRPr lang="zh-CN" altLang="en-US" b="1"/>
          </a:p>
          <a:p>
            <a:pPr indent="0" algn="l" fontAlgn="auto"/>
            <a:endParaRPr lang="zh-CN" altLang="en-US" b="1"/>
          </a:p>
          <a:p>
            <a:pPr indent="0" algn="l" fontAlgn="auto"/>
            <a:r>
              <a:rPr lang="zh-CN" altLang="en-US" b="1"/>
              <a:t>个人简介：</a:t>
            </a:r>
            <a:endParaRPr lang="zh-CN" altLang="en-US" b="1"/>
          </a:p>
          <a:p>
            <a:pPr indent="0" algn="l" fontAlgn="auto"/>
            <a:r>
              <a:rPr lang="zh-CN" altLang="en-US" b="1"/>
              <a:t>肇庆学院副教授，硕士生导师。北京大学博士、曲阜师范大学博士后。肇庆学院青年优秀教学骨干、肇庆学院课堂教学十佳教师、肇庆学院教书育人先进工作者、肇庆学院十佳教师、肇庆市优秀教师、肇庆巿高层次人才、智库专家。发表学术论文数十篇，出版三部学术专著，主持省部级项目六项，获得“博士后优秀科研成果奖”。</a:t>
            </a:r>
            <a:endParaRPr lang="zh-CN" altLang="en-US" b="1"/>
          </a:p>
        </p:txBody>
      </p:sp>
    </p:spTree>
  </p:cSld>
  <p:clrMapOvr>
    <a:masterClrMapping/>
  </p:clrMapOvr>
  <p:transition spd="slow">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a:off x="508000" y="337220"/>
            <a:ext cx="3419872" cy="576064"/>
          </a:xfrm>
          <a:prstGeom prst="homePlate">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1767647" y="440586"/>
            <a:ext cx="640080" cy="368300"/>
          </a:xfrm>
          <a:prstGeom prst="rect">
            <a:avLst/>
          </a:prstGeom>
          <a:noFill/>
        </p:spPr>
        <p:txBody>
          <a:bodyPr wrap="none" rtlCol="0">
            <a:spAutoFit/>
          </a:bodyPr>
          <a:lstStyle/>
          <a:p>
            <a:pPr algn="l"/>
            <a:r>
              <a:rPr lang="zh-CN" altLang="en-US" b="1" dirty="0">
                <a:solidFill>
                  <a:schemeClr val="bg1"/>
                </a:solidFill>
                <a:latin typeface="微软雅黑" panose="020B0503020204020204" pitchFamily="34" charset="-122"/>
                <a:ea typeface="微软雅黑" panose="020B0503020204020204" pitchFamily="34" charset="-122"/>
              </a:rPr>
              <a:t>潘林</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508000" y="5593804"/>
            <a:ext cx="9144000" cy="14401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904955" y="477524"/>
            <a:ext cx="295456" cy="295456"/>
          </a:xfrm>
          <a:prstGeom prst="rect">
            <a:avLst/>
          </a:prstGeom>
          <a:solidFill>
            <a:srgbClr val="FFC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2419" y="477524"/>
            <a:ext cx="295456" cy="295456"/>
          </a:xfrm>
          <a:prstGeom prst="rect">
            <a:avLst/>
          </a:prstGeom>
          <a:solidFill>
            <a:srgbClr val="E55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8632459" y="477524"/>
            <a:ext cx="295456" cy="295456"/>
          </a:xfrm>
          <a:prstGeom prst="rect">
            <a:avLst/>
          </a:prstGeom>
          <a:solidFill>
            <a:srgbClr val="37B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999923" y="477524"/>
            <a:ext cx="295456" cy="295456"/>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custDataLst>
              <p:tags r:id="rId1"/>
            </p:custDataLst>
          </p:nvPr>
        </p:nvSpPr>
        <p:spPr>
          <a:xfrm>
            <a:off x="508000" y="1317625"/>
            <a:ext cx="8750300" cy="3871595"/>
          </a:xfrm>
          <a:prstGeom prst="rect">
            <a:avLst/>
          </a:prstGeom>
          <a:solidFill>
            <a:srgbClr val="1954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l" fontAlgn="auto"/>
            <a:r>
              <a:rPr lang="zh-CN" altLang="en-US" b="1"/>
              <a:t>招生专业：学科教学（语文）</a:t>
            </a:r>
            <a:endParaRPr lang="zh-CN" altLang="en-US" b="1"/>
          </a:p>
          <a:p>
            <a:pPr indent="0" algn="l" fontAlgn="auto"/>
            <a:endParaRPr lang="zh-CN" altLang="en-US" b="1"/>
          </a:p>
          <a:p>
            <a:pPr indent="0" algn="l" fontAlgn="auto"/>
            <a:r>
              <a:rPr lang="zh-CN" altLang="en-US" b="1"/>
              <a:t>研究领域：学科教学（语文）、元明清文学</a:t>
            </a:r>
            <a:endParaRPr lang="zh-CN" altLang="en-US" b="1"/>
          </a:p>
          <a:p>
            <a:pPr indent="0" algn="l" fontAlgn="auto"/>
            <a:endParaRPr lang="zh-CN" altLang="en-US" b="1"/>
          </a:p>
          <a:p>
            <a:pPr indent="0" algn="l" fontAlgn="auto"/>
            <a:r>
              <a:rPr lang="zh-CN" altLang="en-US" b="1"/>
              <a:t>个人简介：</a:t>
            </a:r>
            <a:endParaRPr lang="zh-CN" altLang="en-US" b="1"/>
          </a:p>
          <a:p>
            <a:pPr indent="0" algn="l" fontAlgn="auto"/>
            <a:r>
              <a:rPr lang="zh-CN" altLang="en-US" b="1"/>
              <a:t>暨南大学古代文学博士，副教授。主持国家社科后期资助项目1项和广东省哲学社会科学规划一般项目1项。校第二批本科优质课程负责人。先后获广东省大学生职业规划教学大赛三等奖，校教学大赛一等奖、教学十佳教师、科研成果奖、科研立项奖等奖项。多次指导学生参加全国师范生技能大赛及广东省师范生技能大赛并获奖。</a:t>
            </a:r>
            <a:endParaRPr lang="zh-CN" altLang="en-US" b="1"/>
          </a:p>
        </p:txBody>
      </p:sp>
    </p:spTree>
  </p:cSld>
  <p:clrMapOvr>
    <a:masterClrMapping/>
  </p:clrMapOvr>
  <p:transition spd="slow">
    <p:pull/>
  </p:transition>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COMMONDATA" val="eyJoZGlkIjoiZmQ5MmZmNzc5NTljMjRiZGFmMjgwOWJkOTlhMTFlM2MifQ=="/>
  <p:tag name="KSO_WPP_MARK_KEY" val="8b555839-87d2-44f6-8bc8-7e9059c58c4c"/>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2591</Words>
  <Application>WPS 演示</Application>
  <PresentationFormat>自定义</PresentationFormat>
  <Paragraphs>116</Paragraphs>
  <Slides>11</Slides>
  <Notes>11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Arial</vt:lpstr>
      <vt:lpstr>宋体</vt:lpstr>
      <vt:lpstr>Wingdings</vt:lpstr>
      <vt:lpstr>微软雅黑</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cp:lastModifiedBy>Administrator</cp:lastModifiedBy>
  <cp:revision>71</cp:revision>
  <dcterms:created xsi:type="dcterms:W3CDTF">2014-09-02T00:06:00Z</dcterms:created>
  <dcterms:modified xsi:type="dcterms:W3CDTF">2024-03-14T01:48:23Z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3B31FAD6DACD437FA9B2ED056C987171_13</vt:lpwstr>
  </property>
  <property fmtid="{D5CDD505-2E9C-101B-9397-08002B2CF9AE}" pid="3" name="KSOProductBuildVer">
    <vt:lpwstr>2052-11.1.0.14309</vt:lpwstr>
  </property>
</Properties>
</file>